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22" r:id="rId2"/>
    <p:sldId id="326" r:id="rId3"/>
    <p:sldId id="327" r:id="rId4"/>
    <p:sldId id="325" r:id="rId5"/>
    <p:sldId id="329" r:id="rId6"/>
    <p:sldId id="332" r:id="rId7"/>
    <p:sldId id="33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7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4DDC8-EDA5-49D0-A57E-290F74CA070E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1ADE3-ED4E-4399-B260-F215CCC9EF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250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3521-E685-A5D0-F9C0-4D4370707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F932E8-9DB5-F540-5461-2B4292C27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C3163-54C8-E140-1527-DAF649B1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7A160-202A-EB02-A9B1-E7CDC7A66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5B7F1-898E-F92F-F877-6D2ED9DE1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52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8EE48-8854-09AF-F800-64DB1FED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070D2-CAFC-9D64-B85A-1E45E49F9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A9A8F-22FF-712D-005A-4FAB45046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70D7E-814C-F8D7-98EE-FC3776C22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ACAD9-3E8C-AB01-0419-5791A7D0D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81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3DE1-11B6-A90E-6BA8-932D4311D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FC7CA-AB15-DEE7-40D9-AC8AA9444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25055-9AB9-4302-279D-A479546CF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10622-F35A-52B6-FF9F-99E814A2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81C1C-71BA-2409-9780-C369E353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41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E3E7-A9AD-5F7D-0781-03EA3EFB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4C98C-313D-D824-6434-C6BF5CAC8E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B4B1F3-9876-0F03-D741-4CA8869A4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29BAE-BBC1-EFE9-FE82-DA41D9C3D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1A3E1-DD0A-0B42-724A-062AD77F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22620-10BB-E048-6F23-2F47D8B3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69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69FF-4C30-2B1A-0E7E-3D2B34F3F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1A8BC-BF8A-3726-5442-FCE414DA2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59E61A-2DC0-EEA1-D6C9-30B8AB8C4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518FCB-878C-F210-617B-B72DB779A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190851-E5D6-AC27-820A-0E7323FF2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61E802-1888-01B6-1BF5-2118B6B4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6C8EFC-A36A-DBAD-09BC-91F8F4AE8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6BDDC0-148D-2F43-5BE0-EE205E97F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70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CF57-8E8E-8C18-ED5F-B3695185C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6B95E2-9E49-2173-87AB-FD64F5BAF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4B267-564E-6FF8-691E-E49B69EF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7C36B-26A5-5FB9-A21D-26493D20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23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827CB6-62CA-EC99-433D-D2A0B2D05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447DA1-258C-7402-A8E0-0DB458B79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D9DB6-0C61-6F40-26DC-A3C7D6701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629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87172-547A-8131-C11B-3BA78D538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BB83B-9275-F36C-4301-F851B66179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92956-0C6F-AF52-C465-6C2448794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15380-FFA2-4E5F-97E9-BB3221AC9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B3539-EBEC-ED7C-F555-C7A059FB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1C6EB-4B5C-EE81-5399-08F1199B5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3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0B1AB-CFBB-A984-AB7B-227EEFD0D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736570-FF74-5B63-6183-5BB28F6C4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E5860-E3C3-C0AB-A195-ED0DB609C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140BC-CA76-371F-CDC6-4D8CA6C8A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6E4B1-65E4-FDC3-94D6-C8301E538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9487B-9423-5931-381A-1CCF1035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18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C2679-D0D2-D71B-D24E-23AD6CAB6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356C0-D7CD-8738-65E0-02C19EA20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ACA50-5C71-4F47-7C1B-B4AF4E9E7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14B8E-D121-4D1A-EB7E-E9BC2B297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FB7C3C-4C55-503E-3FA9-366167367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73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7617D-A492-74F8-54BC-1A368DF8AC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15DFE-D3FB-C030-62D9-4AAC1E954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F55BF-8D85-5F63-4F70-E2B711AA8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5107A-873A-F5AD-F42B-5A89B9584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77AE5-07EF-6825-3701-C030C7E5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24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B7A707-BD6A-6E73-4D06-678822932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073F8-86C2-D315-8786-9B9C6847D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7709A7-6A72-036C-49C6-7AF69EDBB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07A34-A10B-4754-83F1-8D53A9B9A19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41C49-9421-7E70-7A38-2B73C4BA4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07255-2878-E97D-04AC-979C534FD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E5E9E2-192D-42A6-AE27-7163E73A5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42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3CF3B33-4C5D-BB10-87D9-5B1E8877ACF1}"/>
              </a:ext>
            </a:extLst>
          </p:cNvPr>
          <p:cNvSpPr txBox="1"/>
          <p:nvPr/>
        </p:nvSpPr>
        <p:spPr>
          <a:xfrm>
            <a:off x="3307872" y="4133771"/>
            <a:ext cx="5868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Contouring Station – </a:t>
            </a:r>
            <a:r>
              <a:rPr lang="en-GB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77955D-0992-22FD-79EE-1F85221A06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761" y="695272"/>
            <a:ext cx="6106055" cy="312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1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9B7040-1E48-C47A-E094-428C7F64AF0A}"/>
              </a:ext>
            </a:extLst>
          </p:cNvPr>
          <p:cNvSpPr txBox="1"/>
          <p:nvPr/>
        </p:nvSpPr>
        <p:spPr>
          <a:xfrm>
            <a:off x="376136" y="305068"/>
            <a:ext cx="1143972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This document is designed to allow candidates sitting the FRCR CO2B examination to familiarise themselves with the contouring station (which is an interactive 16-minute station).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is recommended that you download this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file and practice the following over a Teams call with someone else.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Candidates will need to familiarise themselves with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functions on slide show/presentation mode: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1. To scroll 3D image datasets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(to identify / interpret the findings and facilitate contouring)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The 3D image dataset can be “played” after clicking / hovering over the image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It can then be “paused” and the images navigated by left clicking the mouse and dragging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the progress bar left and right along the bottom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The 3D image sets can only be scrolled through when the pen function is “off”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2. To use the pen function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outline on a representative slice provided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	Candidates will need to be able to switch on and off the “pen” function	</a:t>
            </a:r>
          </a:p>
        </p:txBody>
      </p:sp>
    </p:spTree>
    <p:extLst>
      <p:ext uri="{BB962C8B-B14F-4D97-AF65-F5344CB8AC3E}">
        <p14:creationId xmlns:p14="http://schemas.microsoft.com/office/powerpoint/2010/main" val="2528865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7E85D-4646-E599-8A44-625DE0D24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0A7B75-6E19-F9B2-881F-2DF72D1455D3}"/>
              </a:ext>
            </a:extLst>
          </p:cNvPr>
          <p:cNvSpPr txBox="1"/>
          <p:nvPr/>
        </p:nvSpPr>
        <p:spPr>
          <a:xfrm>
            <a:off x="728312" y="758314"/>
            <a:ext cx="58702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Useful Tips: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1. The pen is accessed by “right clicking” on the screen, choosing “pointer options” and then selecting “pen” (as shown on the right)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Repeating this process enables the pen to be toggled off again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Scrollable image series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are outlined in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 Slices to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draw on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are outlined in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878C4A-EB26-A5CD-1306-B392078D6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544" y="-281114"/>
            <a:ext cx="5441434" cy="579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61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0EF5EE0-15F6-E595-B0D8-049FE487159A}"/>
              </a:ext>
            </a:extLst>
          </p:cNvPr>
          <p:cNvSpPr txBox="1"/>
          <p:nvPr/>
        </p:nvSpPr>
        <p:spPr>
          <a:xfrm>
            <a:off x="420624" y="222973"/>
            <a:ext cx="11057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Practice scrolling through the CT series below and identify the abnormalities as described on the CT report</a:t>
            </a:r>
          </a:p>
        </p:txBody>
      </p:sp>
      <p:pic>
        <p:nvPicPr>
          <p:cNvPr id="2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27FD05B3-1A78-3706-4DAE-4A565698FFD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6339" y="1560635"/>
            <a:ext cx="4263266" cy="4941064"/>
          </a:xfrm>
          <a:ln w="38100">
            <a:solidFill>
              <a:srgbClr val="FF000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E881C49-CCE4-3525-E09F-A4A23EFFC72D}"/>
              </a:ext>
            </a:extLst>
          </p:cNvPr>
          <p:cNvSpPr txBox="1"/>
          <p:nvPr/>
        </p:nvSpPr>
        <p:spPr>
          <a:xfrm>
            <a:off x="6095999" y="4364706"/>
            <a:ext cx="56310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CT Report: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 cm supraglottic tumour, involving pre epiglottic space and right aryepiglottic fold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Right level 3 lymphadenopathy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Left level 2 lymphadenopathy</a:t>
            </a:r>
            <a:endParaRPr lang="en-GB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524868-FF16-1136-261B-E2ABE6CD2548}"/>
              </a:ext>
            </a:extLst>
          </p:cNvPr>
          <p:cNvSpPr txBox="1"/>
          <p:nvPr/>
        </p:nvSpPr>
        <p:spPr>
          <a:xfrm>
            <a:off x="6095999" y="1331293"/>
            <a:ext cx="56310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Tip: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Hover your cursor over the image on the left to see and press the “play” symbol.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Pause play along the progress bar in the bottom of the image.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Then, left click the mouse and “drag” the bar left or right to scroll through the images as required.</a:t>
            </a:r>
          </a:p>
        </p:txBody>
      </p:sp>
    </p:spTree>
    <p:extLst>
      <p:ext uri="{BB962C8B-B14F-4D97-AF65-F5344CB8AC3E}">
        <p14:creationId xmlns:p14="http://schemas.microsoft.com/office/powerpoint/2010/main" val="16894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EEDFE8-8ACD-62CA-078B-1CB377CF1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8946" y="1805991"/>
            <a:ext cx="4031244" cy="464869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8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D27843F9-454E-B2F1-B02B-C3CCEA65ED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52441" y="1812665"/>
            <a:ext cx="4011003" cy="4648695"/>
          </a:xfrm>
          <a:ln w="38100">
            <a:solidFill>
              <a:srgbClr val="FF0000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91DCEE-3502-4A1C-35F8-BD7B87E550B5}"/>
              </a:ext>
            </a:extLst>
          </p:cNvPr>
          <p:cNvSpPr txBox="1"/>
          <p:nvPr/>
        </p:nvSpPr>
        <p:spPr>
          <a:xfrm>
            <a:off x="129039" y="149554"/>
            <a:ext cx="119339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On this slide you are being asked to contour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GTVnode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Practice scrolling through the CT series (on the left) to find the slice shown on the right.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When you are happy with the anatomy, select the pen function (right click) and outline the required structure on the chosen slice on the right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186794-9FC7-1A58-80B8-14523A2514D0}"/>
              </a:ext>
            </a:extLst>
          </p:cNvPr>
          <p:cNvSpPr txBox="1"/>
          <p:nvPr/>
        </p:nvSpPr>
        <p:spPr>
          <a:xfrm>
            <a:off x="220258" y="2282663"/>
            <a:ext cx="23227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Remember: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Scrollable image data sets usually have a </a:t>
            </a: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border (left)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Individual slices for drawing have a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border (right)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7091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D27843F9-454E-B2F1-B02B-C3CCEA65ED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52441" y="1812665"/>
            <a:ext cx="4011003" cy="4648695"/>
          </a:xfrm>
          <a:ln w="38100">
            <a:solidFill>
              <a:srgbClr val="FF0000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91DCEE-3502-4A1C-35F8-BD7B87E550B5}"/>
              </a:ext>
            </a:extLst>
          </p:cNvPr>
          <p:cNvSpPr txBox="1"/>
          <p:nvPr/>
        </p:nvSpPr>
        <p:spPr>
          <a:xfrm>
            <a:off x="129039" y="149554"/>
            <a:ext cx="119339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On this slide you are being asked to contour both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GTVprimary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000" dirty="0" err="1">
                <a:latin typeface="Arial" panose="020B0604020202020204" pitchFamily="34" charset="0"/>
                <a:cs typeface="Arial" panose="020B0604020202020204" pitchFamily="34" charset="0"/>
              </a:rPr>
              <a:t>GTVnode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Practice scrolling through the CT series (on the left) to find the slice shown on the right.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When you are happy with the anatomy, select the pen function (right click) and outline the required structures on the chosen slice on the right</a:t>
            </a: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66710DB-8A46-6BD1-BA2F-5B57FEAC2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2272" y="1810065"/>
            <a:ext cx="4051242" cy="4680590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58595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BD8026-DFDD-95CD-CFD5-EF67BD1DA426}"/>
              </a:ext>
            </a:extLst>
          </p:cNvPr>
          <p:cNvSpPr txBox="1"/>
          <p:nvPr/>
        </p:nvSpPr>
        <p:spPr>
          <a:xfrm>
            <a:off x="1443790" y="762000"/>
            <a:ext cx="829376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Notes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scrollable images are provided to mimic work you do in your planning system. Use them, as you would normally, to clarify the anatomy before contouring. e.g. what is a node vs a muscle or a blood vessel?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examiner will move you through the slides during the exam. They will listen to what you say, watch what you draw and help you if there is a technical problem.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Remember - you have to switch the pen off to scroll again.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There is an “eraser” function under the “pointer options” menu that can be used to delete a completely wrong contour – but the </a:t>
            </a:r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 contour disappears.</a:t>
            </a:r>
          </a:p>
        </p:txBody>
      </p:sp>
    </p:spTree>
    <p:extLst>
      <p:ext uri="{BB962C8B-B14F-4D97-AF65-F5344CB8AC3E}">
        <p14:creationId xmlns:p14="http://schemas.microsoft.com/office/powerpoint/2010/main" val="15494400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619</Words>
  <Application>Microsoft Office PowerPoint</Application>
  <PresentationFormat>Widescreen</PresentationFormat>
  <Paragraphs>59</Paragraphs>
  <Slides>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Velindre University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Nachi Palaniappan (Velindre - Consultant)</dc:creator>
  <cp:lastModifiedBy>Nachi Palaniappan (Velindre - Consultant)</cp:lastModifiedBy>
  <cp:revision>29</cp:revision>
  <dcterms:created xsi:type="dcterms:W3CDTF">2026-02-22T09:24:45Z</dcterms:created>
  <dcterms:modified xsi:type="dcterms:W3CDTF">2026-10-06T09:10:29Z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0x0101007BF7D6E317AEBF4D96CB8B6B7B82CA9C</vt:lpwstr>
  </property>
  <property fmtid="{D5CDD505-2E9C-101B-9397-08002B2CF9AE}" pid="3" name="MSIP_Label_d2fdfc3d-5b41-40c5-a813-220b316b8f0e_Enabled">
    <vt:lpwstr>true</vt:lpwstr>
  </property>
  <property fmtid="{D5CDD505-2E9C-101B-9397-08002B2CF9AE}" pid="4" name="MSIP_Label_d2fdfc3d-5b41-40c5-a813-220b316b8f0e_SetDate">
    <vt:lpwstr>2026-10-04T11:43:24Z</vt:lpwstr>
  </property>
  <property fmtid="{D5CDD505-2E9C-101B-9397-08002B2CF9AE}" pid="5" name="MSIP_Label_d2fdfc3d-5b41-40c5-a813-220b316b8f0e_Method">
    <vt:lpwstr>Privileged</vt:lpwstr>
  </property>
  <property fmtid="{D5CDD505-2E9C-101B-9397-08002B2CF9AE}" pid="6" name="MSIP_Label_d2fdfc3d-5b41-40c5-a813-220b316b8f0e_Name">
    <vt:lpwstr>Sensitive</vt:lpwstr>
  </property>
  <property fmtid="{D5CDD505-2E9C-101B-9397-08002B2CF9AE}" pid="7" name="MSIP_Label_d2fdfc3d-5b41-40c5-a813-220b316b8f0e_SiteId">
    <vt:lpwstr>84912848-5600-4ec4-a1cc-3d5a7a049716</vt:lpwstr>
  </property>
  <property fmtid="{D5CDD505-2E9C-101B-9397-08002B2CF9AE}" pid="8" name="MSIP_Label_d2fdfc3d-5b41-40c5-a813-220b316b8f0e_ActionId">
    <vt:lpwstr>aae17289-a1f6-4f94-9eee-53e53a013d7f</vt:lpwstr>
  </property>
  <property fmtid="{D5CDD505-2E9C-101B-9397-08002B2CF9AE}" pid="9" name="MSIP_Label_d2fdfc3d-5b41-40c5-a813-220b316b8f0e_ContentBits">
    <vt:lpwstr>0</vt:lpwstr>
  </property>
  <property fmtid="{D5CDD505-2E9C-101B-9397-08002B2CF9AE}" pid="10" name="MSIP_Label_d2fdfc3d-5b41-40c5-a813-220b316b8f0e_Tag">
    <vt:lpwstr>10, 0, 1, 1</vt:lpwstr>
  </property>
  <property fmtid="{D5CDD505-2E9C-101B-9397-08002B2CF9AE}" pid="11" name="_MarkAsFinal">
    <vt:bool>true</vt:bool>
  </property>
</Properties>
</file>